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7" r:id="rId3"/>
    <p:sldId id="257" r:id="rId4"/>
    <p:sldId id="273" r:id="rId5"/>
    <p:sldId id="268" r:id="rId6"/>
    <p:sldId id="274" r:id="rId7"/>
    <p:sldId id="260" r:id="rId8"/>
    <p:sldId id="278" r:id="rId9"/>
    <p:sldId id="269" r:id="rId10"/>
    <p:sldId id="281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jSRRlCFA/cW3kQ7Z8qFsYPlG0g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164973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2" name="Google Shape;82;p1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 June 2023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1-59</a:t>
            </a:r>
            <a:endParaRPr/>
          </a:p>
        </p:txBody>
      </p:sp>
      <p:sp>
        <p:nvSpPr>
          <p:cNvPr id="84" name="Google Shape;8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0294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7213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7388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5719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7388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" name="Google Shape;11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8741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7388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" name="Google Shape;11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1012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06444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4"/>
          <p:cNvSpPr txBox="1"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4"/>
          <p:cNvSpPr txBox="1">
            <a:spLocks noGrp="1"/>
          </p:cNvSpPr>
          <p:nvPr>
            <p:ph type="body" idx="1"/>
          </p:nvPr>
        </p:nvSpPr>
        <p:spPr>
          <a:xfrm>
            <a:off x="609600" y="1855248"/>
            <a:ext cx="5386917" cy="659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920"/>
              <a:buNone/>
              <a:defRPr sz="2400" b="1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 b="1"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" name="Google Shape;16;p24"/>
          <p:cNvSpPr txBox="1">
            <a:spLocks noGrp="1"/>
          </p:cNvSpPr>
          <p:nvPr>
            <p:ph type="body" idx="2"/>
          </p:nvPr>
        </p:nvSpPr>
        <p:spPr>
          <a:xfrm>
            <a:off x="6193368" y="1859758"/>
            <a:ext cx="5389033" cy="654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920"/>
              <a:buNone/>
              <a:defRPr sz="2400" b="1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 b="1"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24"/>
          <p:cNvSpPr txBox="1">
            <a:spLocks noGrp="1"/>
          </p:cNvSpPr>
          <p:nvPr>
            <p:ph type="body" idx="3"/>
          </p:nvPr>
        </p:nvSpPr>
        <p:spPr>
          <a:xfrm>
            <a:off x="609600" y="2514600"/>
            <a:ext cx="5386917" cy="384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4036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760"/>
              <a:buChar char="⮚"/>
              <a:defRPr sz="2200"/>
            </a:lvl1pPr>
            <a:lvl2pPr marL="91440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3pPr>
            <a:lvl4pPr marL="1828800" lvl="3" indent="-3098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Char char="⮚"/>
              <a:defRPr sz="1600"/>
            </a:lvl4pPr>
            <a:lvl5pPr marL="2286000" lvl="4" indent="-309879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Char char="⮚"/>
              <a:defRPr sz="1600"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24"/>
          <p:cNvSpPr txBox="1">
            <a:spLocks noGrp="1"/>
          </p:cNvSpPr>
          <p:nvPr>
            <p:ph type="body" idx="4"/>
          </p:nvPr>
        </p:nvSpPr>
        <p:spPr>
          <a:xfrm>
            <a:off x="6193368" y="2514600"/>
            <a:ext cx="5389033" cy="384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4036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760"/>
              <a:buChar char="⮚"/>
              <a:defRPr sz="2200"/>
            </a:lvl1pPr>
            <a:lvl2pPr marL="91440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3pPr>
            <a:lvl4pPr marL="1828800" lvl="3" indent="-3098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Char char="⮚"/>
              <a:defRPr sz="1600"/>
            </a:lvl4pPr>
            <a:lvl5pPr marL="2286000" lvl="4" indent="-309879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Char char="⮚"/>
              <a:defRPr sz="1600"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3"/>
          <p:cNvSpPr txBox="1">
            <a:spLocks noGrp="1"/>
          </p:cNvSpPr>
          <p:nvPr>
            <p:ph type="title"/>
          </p:nvPr>
        </p:nvSpPr>
        <p:spPr>
          <a:xfrm>
            <a:off x="609600" y="70485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3"/>
          <p:cNvSpPr txBox="1">
            <a:spLocks noGrp="1"/>
          </p:cNvSpPr>
          <p:nvPr>
            <p:ph type="body" idx="1"/>
          </p:nvPr>
        </p:nvSpPr>
        <p:spPr>
          <a:xfrm rot="5400000">
            <a:off x="3901282" y="-1356518"/>
            <a:ext cx="4389437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3pPr>
            <a:lvl4pPr marL="1828800" lvl="3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4pPr>
            <a:lvl5pPr marL="2286000" lvl="4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3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3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4"/>
          <p:cNvSpPr txBox="1">
            <a:spLocks noGrp="1"/>
          </p:cNvSpPr>
          <p:nvPr>
            <p:ph type="title"/>
          </p:nvPr>
        </p:nvSpPr>
        <p:spPr>
          <a:xfrm rot="5400000">
            <a:off x="7604919" y="2148684"/>
            <a:ext cx="5211763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4"/>
          <p:cNvSpPr txBox="1">
            <a:spLocks noGrp="1"/>
          </p:cNvSpPr>
          <p:nvPr>
            <p:ph type="body" idx="1"/>
          </p:nvPr>
        </p:nvSpPr>
        <p:spPr>
          <a:xfrm rot="5400000">
            <a:off x="2016919" y="-492917"/>
            <a:ext cx="5211763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3pPr>
            <a:lvl4pPr marL="1828800" lvl="3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4pPr>
            <a:lvl5pPr marL="2286000" lvl="4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3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4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5"/>
          <p:cNvSpPr txBox="1">
            <a:spLocks noGrp="1"/>
          </p:cNvSpPr>
          <p:nvPr>
            <p:ph type="title"/>
          </p:nvPr>
        </p:nvSpPr>
        <p:spPr>
          <a:xfrm>
            <a:off x="609600" y="70485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5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 txBox="1">
            <a:spLocks noGrp="1"/>
          </p:cNvSpPr>
          <p:nvPr>
            <p:ph type="ctrTitle"/>
          </p:nvPr>
        </p:nvSpPr>
        <p:spPr>
          <a:xfrm>
            <a:off x="711200" y="1371600"/>
            <a:ext cx="10468864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8275" bIns="0" anchor="b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E0EA"/>
              </a:buClr>
              <a:buSzPts val="5600"/>
              <a:buFont typeface="Arial"/>
              <a:buNone/>
              <a:defRPr sz="5600" b="1">
                <a:solidFill>
                  <a:srgbClr val="4CE0E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5"/>
          <p:cNvSpPr txBox="1">
            <a:spLocks noGrp="1"/>
          </p:cNvSpPr>
          <p:nvPr>
            <p:ph type="subTitle" idx="1"/>
          </p:nvPr>
        </p:nvSpPr>
        <p:spPr>
          <a:xfrm>
            <a:off x="711200" y="3228536"/>
            <a:ext cx="10472928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18275" bIns="45700" anchor="t" anchorCtr="0">
            <a:noAutofit/>
          </a:bodyPr>
          <a:lstStyle>
            <a:lvl1pPr marR="45720" lv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/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/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/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/>
            </a:lvl5pPr>
            <a:lvl6pPr lvl="5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/>
            </a:lvl6pPr>
            <a:lvl7pPr lvl="6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/>
            </a:lvl7pPr>
            <a:lvl8pPr lvl="7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5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6"/>
          <p:cNvSpPr txBox="1">
            <a:spLocks noGrp="1"/>
          </p:cNvSpPr>
          <p:nvPr>
            <p:ph type="title"/>
          </p:nvPr>
        </p:nvSpPr>
        <p:spPr>
          <a:xfrm>
            <a:off x="609600" y="70485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6"/>
          <p:cNvSpPr txBox="1">
            <a:spLocks noGrp="1"/>
          </p:cNvSpPr>
          <p:nvPr>
            <p:ph type="body" idx="1"/>
          </p:nvPr>
        </p:nvSpPr>
        <p:spPr>
          <a:xfrm>
            <a:off x="609600" y="1935164"/>
            <a:ext cx="10972800" cy="4389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3pPr>
            <a:lvl4pPr marL="1828800" lvl="3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4pPr>
            <a:lvl5pPr marL="2286000" lvl="4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2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6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7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8"/>
          <p:cNvSpPr txBox="1">
            <a:spLocks noGrp="1"/>
          </p:cNvSpPr>
          <p:nvPr>
            <p:ph type="title"/>
          </p:nvPr>
        </p:nvSpPr>
        <p:spPr>
          <a:xfrm>
            <a:off x="707136" y="1316736"/>
            <a:ext cx="10363200" cy="1362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AE3AC"/>
              </a:buClr>
              <a:buSzPts val="5600"/>
              <a:buFont typeface="Arial"/>
              <a:buNone/>
              <a:defRPr sz="5600" b="1" cap="none">
                <a:solidFill>
                  <a:srgbClr val="4AE3A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8"/>
          <p:cNvSpPr txBox="1">
            <a:spLocks noGrp="1"/>
          </p:cNvSpPr>
          <p:nvPr>
            <p:ph type="body" idx="1"/>
          </p:nvPr>
        </p:nvSpPr>
        <p:spPr>
          <a:xfrm>
            <a:off x="707136" y="2704664"/>
            <a:ext cx="10363200" cy="1509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760"/>
              <a:buNone/>
              <a:defRPr sz="2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9"/>
          <p:cNvSpPr txBox="1"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9"/>
          <p:cNvSpPr txBox="1">
            <a:spLocks noGrp="1"/>
          </p:cNvSpPr>
          <p:nvPr>
            <p:ph type="body" idx="1"/>
          </p:nvPr>
        </p:nvSpPr>
        <p:spPr>
          <a:xfrm>
            <a:off x="609600" y="1920085"/>
            <a:ext cx="5384800" cy="443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068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080"/>
              <a:buChar char="⮚"/>
              <a:defRPr sz="2600"/>
            </a:lvl1pPr>
            <a:lvl2pPr marL="914400" lvl="1" indent="-3505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Char char="⮚"/>
              <a:defRPr sz="2400"/>
            </a:lvl2pPr>
            <a:lvl3pPr marL="137160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3pPr>
            <a:lvl4pPr marL="1828800" lvl="3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4pPr>
            <a:lvl5pPr marL="2286000" lvl="4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body" idx="2"/>
          </p:nvPr>
        </p:nvSpPr>
        <p:spPr>
          <a:xfrm>
            <a:off x="6197600" y="1920085"/>
            <a:ext cx="5384800" cy="443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068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080"/>
              <a:buChar char="⮚"/>
              <a:defRPr sz="2600"/>
            </a:lvl1pPr>
            <a:lvl2pPr marL="914400" lvl="1" indent="-3505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Char char="⮚"/>
              <a:defRPr sz="2400"/>
            </a:lvl2pPr>
            <a:lvl3pPr marL="137160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3pPr>
            <a:lvl4pPr marL="1828800" lvl="3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4pPr>
            <a:lvl5pPr marL="2286000" lvl="4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609600" y="704088"/>
            <a:ext cx="11074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  <a:defRPr sz="5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1"/>
          <p:cNvSpPr txBox="1">
            <a:spLocks noGrp="1"/>
          </p:cNvSpPr>
          <p:nvPr>
            <p:ph type="title"/>
          </p:nvPr>
        </p:nvSpPr>
        <p:spPr>
          <a:xfrm>
            <a:off x="914400" y="514352"/>
            <a:ext cx="3657600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  <a:defRPr sz="2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body" idx="1"/>
          </p:nvPr>
        </p:nvSpPr>
        <p:spPr>
          <a:xfrm>
            <a:off x="914400" y="1676400"/>
            <a:ext cx="36576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75" tIns="45700" rIns="1827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720"/>
              <a:buNone/>
              <a:defRPr sz="900"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body" idx="2"/>
          </p:nvPr>
        </p:nvSpPr>
        <p:spPr>
          <a:xfrm>
            <a:off x="4766733" y="1676400"/>
            <a:ext cx="681566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7084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Char char="⮚"/>
              <a:defRPr sz="2800"/>
            </a:lvl1pPr>
            <a:lvl2pPr marL="914400" lvl="1" indent="-36068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080"/>
              <a:buChar char="⮚"/>
              <a:defRPr sz="2600"/>
            </a:lvl2pPr>
            <a:lvl3pPr marL="1371600" lvl="2" indent="-3505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Char char="⮚"/>
              <a:defRPr sz="2400"/>
            </a:lvl3pPr>
            <a:lvl4pPr marL="182880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4pPr>
            <a:lvl5pPr marL="2286000" lvl="4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1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2"/>
          <p:cNvSpPr/>
          <p:nvPr/>
        </p:nvSpPr>
        <p:spPr>
          <a:xfrm rot="-10380000" flipH="1">
            <a:off x="4220633" y="1108075"/>
            <a:ext cx="70104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9525" cap="rnd" cmpd="sng">
            <a:solidFill>
              <a:srgbClr val="C0C0C0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dist="38500" dir="7500000" sx="98500" sy="100080" kx="100000" algn="tl" rotWithShape="0">
              <a:srgbClr val="000000">
                <a:alpha val="2431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2"/>
          <p:cNvSpPr/>
          <p:nvPr/>
        </p:nvSpPr>
        <p:spPr>
          <a:xfrm rot="-10380000" flipH="1">
            <a:off x="10672234" y="5359401"/>
            <a:ext cx="207433" cy="155575"/>
          </a:xfrm>
          <a:prstGeom prst="rtTriangle">
            <a:avLst/>
          </a:prstGeom>
          <a:solidFill>
            <a:srgbClr val="FFFFFF"/>
          </a:solidFill>
          <a:ln w="12700" cap="flat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  <a:effectLst>
            <a:outerShdw blurRad="19685" dist="6350" dir="12900000" algn="tl" rotWithShape="0">
              <a:srgbClr val="000000">
                <a:alpha val="46274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32"/>
          <p:cNvSpPr/>
          <p:nvPr/>
        </p:nvSpPr>
        <p:spPr>
          <a:xfrm rot="10800000" flipH="1">
            <a:off x="-12700" y="5816600"/>
            <a:ext cx="12217400" cy="1041400"/>
          </a:xfrm>
          <a:custGeom>
            <a:avLst/>
            <a:gdLst/>
            <a:ahLst/>
            <a:cxnLst/>
            <a:rect l="l" t="t" r="r" b="b"/>
            <a:pathLst>
              <a:path w="5772" h="656" extrusionOk="0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0079AD">
                  <a:alpha val="44313"/>
                </a:srgbClr>
              </a:gs>
              <a:gs pos="100000">
                <a:srgbClr val="00E9F7">
                  <a:alpha val="54509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32"/>
          <p:cNvSpPr/>
          <p:nvPr/>
        </p:nvSpPr>
        <p:spPr>
          <a:xfrm rot="10800000" flipH="1">
            <a:off x="5842000" y="6219826"/>
            <a:ext cx="6350000" cy="638175"/>
          </a:xfrm>
          <a:custGeom>
            <a:avLst/>
            <a:gdLst/>
            <a:ahLst/>
            <a:cxnLst/>
            <a:rect l="l" t="t" r="r" b="b"/>
            <a:pathLst>
              <a:path w="3000" h="595" extrusionOk="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BB4">
                  <a:alpha val="29411"/>
                </a:srgbClr>
              </a:gs>
              <a:gs pos="80000">
                <a:srgbClr val="0099E4">
                  <a:alpha val="44313"/>
                </a:srgbClr>
              </a:gs>
              <a:gs pos="100000">
                <a:srgbClr val="0099E4">
                  <a:alpha val="44313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32"/>
          <p:cNvSpPr txBox="1">
            <a:spLocks noGrp="1"/>
          </p:cNvSpPr>
          <p:nvPr>
            <p:ph type="title"/>
          </p:nvPr>
        </p:nvSpPr>
        <p:spPr>
          <a:xfrm>
            <a:off x="812800" y="1176997"/>
            <a:ext cx="2950464" cy="158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1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2"/>
          <p:cNvSpPr txBox="1">
            <a:spLocks noGrp="1"/>
          </p:cNvSpPr>
          <p:nvPr>
            <p:ph type="body" idx="1"/>
          </p:nvPr>
        </p:nvSpPr>
        <p:spPr>
          <a:xfrm>
            <a:off x="812800" y="2828785"/>
            <a:ext cx="2946400" cy="2179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4000" tIns="45700" rIns="4570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Arial"/>
              <a:buNone/>
              <a:defRPr sz="1300"/>
            </a:lvl1pPr>
            <a:lvl2pPr marL="914400" lvl="1" indent="-28956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960"/>
              <a:buChar char="⮚"/>
              <a:defRPr sz="1200"/>
            </a:lvl2pPr>
            <a:lvl3pPr marL="1371600" lvl="2" indent="-2794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⮚"/>
              <a:defRPr sz="1000"/>
            </a:lvl3pPr>
            <a:lvl4pPr marL="1828800" lvl="3" indent="-274319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720"/>
              <a:buChar char="⮚"/>
              <a:defRPr sz="900"/>
            </a:lvl4pPr>
            <a:lvl5pPr marL="2286000" lvl="4" indent="-27432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720"/>
              <a:buChar char="⮚"/>
              <a:defRPr sz="900"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32"/>
          <p:cNvSpPr>
            <a:spLocks noGrp="1"/>
          </p:cNvSpPr>
          <p:nvPr>
            <p:ph type="pic" idx="2"/>
          </p:nvPr>
        </p:nvSpPr>
        <p:spPr>
          <a:xfrm rot="420000">
            <a:off x="4647724" y="1199517"/>
            <a:ext cx="6156960" cy="3931920"/>
          </a:xfrm>
          <a:prstGeom prst="rect">
            <a:avLst/>
          </a:prstGeom>
          <a:solidFill>
            <a:schemeClr val="lt2"/>
          </a:solidFill>
          <a:ln w="9525" cap="rnd" cmpd="sng">
            <a:solidFill>
              <a:srgbClr val="C0C0C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3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2"/>
          <p:cNvSpPr txBox="1">
            <a:spLocks noGrp="1"/>
          </p:cNvSpPr>
          <p:nvPr>
            <p:ph type="ftr" idx="11"/>
          </p:nvPr>
        </p:nvSpPr>
        <p:spPr>
          <a:xfrm>
            <a:off x="9652000" y="6477000"/>
            <a:ext cx="1930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>
            <a:spLocks noGrp="1"/>
          </p:cNvSpPr>
          <p:nvPr>
            <p:ph type="title"/>
          </p:nvPr>
        </p:nvSpPr>
        <p:spPr>
          <a:xfrm>
            <a:off x="609600" y="70485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23"/>
          <p:cNvSpPr txBox="1">
            <a:spLocks noGrp="1"/>
          </p:cNvSpPr>
          <p:nvPr>
            <p:ph type="body" idx="1"/>
          </p:nvPr>
        </p:nvSpPr>
        <p:spPr>
          <a:xfrm>
            <a:off x="609600" y="1935164"/>
            <a:ext cx="10972800" cy="4389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440"/>
              <a:buFont typeface="Noto Sans Symbols"/>
              <a:buChar char="⚫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9879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6"/>
              </a:buClr>
              <a:buSzPts val="1280"/>
              <a:buFont typeface="Noto Sans Symbols"/>
              <a:buChar char="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ls.2016.01419" TargetMode="External"/><Relationship Id="rId2" Type="http://schemas.openxmlformats.org/officeDocument/2006/relationships/hyperlink" Target="https://doi.org/10.1016/j.compag.2018.01.009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16/j.compag.2018.12.005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>
            <a:spLocks noGrp="1"/>
          </p:cNvSpPr>
          <p:nvPr>
            <p:ph type="title"/>
          </p:nvPr>
        </p:nvSpPr>
        <p:spPr>
          <a:xfrm>
            <a:off x="4281055" y="487119"/>
            <a:ext cx="7318532" cy="1102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/>
          <a:p>
            <a:pPr algn="ctr">
              <a:lnSpc>
                <a:spcPts val="4320"/>
              </a:lnSpc>
            </a:pPr>
            <a:r>
              <a:rPr lang="en-US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AgroGuard</a:t>
            </a:r>
            <a:r>
              <a:rPr 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Plant Disease Prediction System</a:t>
            </a:r>
            <a:endParaRPr lang="en-US" b="1" dirty="0">
              <a:solidFill>
                <a:srgbClr val="C00000"/>
              </a:solidFill>
              <a:latin typeface="Times New Roman" panose="02020603050405020304" pitchFamily="18" charset="0"/>
              <a:ea typeface="Times New Roman Bold"/>
              <a:cs typeface="Times New Roman" panose="02020603050405020304" pitchFamily="18" charset="0"/>
              <a:sym typeface="Times New Roman Bold"/>
            </a:endParaRPr>
          </a:p>
        </p:txBody>
      </p:sp>
      <p:sp>
        <p:nvSpPr>
          <p:cNvPr id="87" name="Google Shape;87;p1"/>
          <p:cNvSpPr txBox="1">
            <a:spLocks noGrp="1"/>
          </p:cNvSpPr>
          <p:nvPr>
            <p:ph type="body" idx="1"/>
          </p:nvPr>
        </p:nvSpPr>
        <p:spPr>
          <a:xfrm>
            <a:off x="1472513" y="2121013"/>
            <a:ext cx="40401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60"/>
              <a:buNone/>
            </a:pPr>
            <a:endParaRPr sz="3200" dirty="0">
              <a:solidFill>
                <a:srgbClr val="B9077E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B9077E"/>
              </a:buClr>
              <a:buSzPts val="2560"/>
              <a:buNone/>
            </a:pPr>
            <a:r>
              <a:rPr lang="en-US" sz="3200" dirty="0">
                <a:solidFill>
                  <a:srgbClr val="B9077E"/>
                </a:solidFill>
              </a:rPr>
              <a:t>    </a:t>
            </a:r>
            <a:endParaRPr sz="3200" dirty="0"/>
          </a:p>
        </p:txBody>
      </p:sp>
      <p:pic>
        <p:nvPicPr>
          <p:cNvPr id="88" name="Google Shape;88;p1" descr="klogo copy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6851" y="1589512"/>
            <a:ext cx="1374775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 descr="kec2blackborder png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87859" y="4413708"/>
            <a:ext cx="1479550" cy="1841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>
            <a:off x="4273106" y="2541431"/>
            <a:ext cx="7918894" cy="4067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ts val="3060"/>
              </a:lnSpc>
            </a:pP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PROJECT MEMBERS</a:t>
            </a:r>
          </a:p>
          <a:p>
            <a:pPr>
              <a:lnSpc>
                <a:spcPts val="3060"/>
              </a:lnSpc>
            </a:pP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		</a:t>
            </a:r>
            <a:r>
              <a:rPr lang="en-US" sz="1800" b="1" dirty="0" err="1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Manivel</a:t>
            </a:r>
            <a:r>
              <a:rPr lang="en-US" sz="1800" b="1" dirty="0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1800" b="1" dirty="0" err="1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Karthik</a:t>
            </a: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K  23ITR092</a:t>
            </a:r>
          </a:p>
          <a:p>
            <a:pPr>
              <a:lnSpc>
                <a:spcPts val="3060"/>
              </a:lnSpc>
            </a:pP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		</a:t>
            </a:r>
            <a:r>
              <a:rPr lang="en-US" sz="1800" b="1" dirty="0" err="1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Mounith</a:t>
            </a:r>
            <a:r>
              <a:rPr lang="en-US" sz="1800" b="1" dirty="0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</a:t>
            </a: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                23ITR103</a:t>
            </a:r>
          </a:p>
          <a:p>
            <a:pPr>
              <a:lnSpc>
                <a:spcPts val="3060"/>
              </a:lnSpc>
            </a:pP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		</a:t>
            </a:r>
            <a:r>
              <a:rPr lang="en-US" sz="1800" b="1" dirty="0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Pradeep  </a:t>
            </a: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                23ITR116</a:t>
            </a:r>
          </a:p>
          <a:p>
            <a:pPr>
              <a:lnSpc>
                <a:spcPts val="3060"/>
              </a:lnSpc>
            </a:pP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		</a:t>
            </a:r>
            <a:r>
              <a:rPr lang="en-US" sz="1800" b="1" dirty="0" err="1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Pranesh</a:t>
            </a:r>
            <a:r>
              <a:rPr lang="en-US" sz="1800" b="1" dirty="0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</a:t>
            </a: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	 </a:t>
            </a:r>
            <a:r>
              <a:rPr lang="en-US" sz="1800" b="1" dirty="0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23ITR118</a:t>
            </a: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	</a:t>
            </a:r>
            <a:r>
              <a:rPr lang="en-US" sz="1800" b="1" dirty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RI </a:t>
            </a:r>
            <a:r>
              <a:rPr lang="en-US" sz="1800" b="1" dirty="0" smtClean="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               </a:t>
            </a:r>
            <a:endParaRPr lang="en-US" sz="1800" b="1" dirty="0">
              <a:solidFill>
                <a:srgbClr val="FFFFFF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  <a:p>
            <a:pPr>
              <a:lnSpc>
                <a:spcPts val="3060"/>
              </a:lnSpc>
            </a:pP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PROJECT GUIDE</a:t>
            </a:r>
          </a:p>
          <a:p>
            <a:pPr>
              <a:lnSpc>
                <a:spcPts val="3060"/>
              </a:lnSpc>
            </a:pP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		</a:t>
            </a:r>
            <a:r>
              <a:rPr lang="en-US" sz="1800" b="1" dirty="0" err="1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Dr.R.ShanthaKumari</a:t>
            </a: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/>
            </a:r>
            <a:b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</a:b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		</a:t>
            </a:r>
            <a:r>
              <a:rPr lang="en-US" sz="1800" b="1" dirty="0" smtClean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Associate </a:t>
            </a:r>
            <a:r>
              <a:rPr lang="en-US" sz="1800" b="1" dirty="0">
                <a:solidFill>
                  <a:srgbClr val="0B5394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Professor</a:t>
            </a:r>
          </a:p>
          <a:p>
            <a:pPr>
              <a:lnSpc>
                <a:spcPts val="3060"/>
              </a:lnSpc>
            </a:pPr>
            <a:endParaRPr lang="en-US" sz="1800" b="1" dirty="0">
              <a:solidFill>
                <a:srgbClr val="0B5394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  <a:p>
            <a:pPr>
              <a:lnSpc>
                <a:spcPts val="3060"/>
              </a:lnSpc>
            </a:pPr>
            <a:endParaRPr lang="en-US" sz="1800" b="1" dirty="0">
              <a:solidFill>
                <a:srgbClr val="0B5394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3563" y="267854"/>
            <a:ext cx="10468864" cy="946728"/>
          </a:xfrm>
        </p:spPr>
        <p:txBody>
          <a:bodyPr/>
          <a:lstStyle/>
          <a:p>
            <a:pPr algn="ctr"/>
            <a:r>
              <a:rPr lang="en-US" sz="6000" dirty="0" smtClean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</a:t>
            </a:r>
            <a:endParaRPr lang="en-IN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27200" y="1842680"/>
            <a:ext cx="9072018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Ferentinos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(2018)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CNN-based plant disease diagnosis with &gt;99% accuracy on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PlantVillage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https://doi.org/10.1016/j.compag.2018.01.009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Mohanty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et al. (2016)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Deep learning for image-based detection across 38 plant disease classes.</a:t>
            </a:r>
            <a:b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https://doi.org/10.3389/fpls.2016.01419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Too et al. (2019)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Compared fine-tuned CNNs (VGG,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ResNet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Inception) for plant disease classification.</a:t>
            </a:r>
            <a:b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https://doi.org/10.1016/j.compag.2018.12.005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445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4707657" y="3137396"/>
            <a:ext cx="2776686" cy="5832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000" b="1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1E3395DB-455B-8E35-52BA-40D33E0CA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163" y="416591"/>
            <a:ext cx="7029297" cy="12352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AD333ED-89CC-2A84-2B81-30792626AB50}"/>
              </a:ext>
            </a:extLst>
          </p:cNvPr>
          <p:cNvSpPr txBox="1"/>
          <p:nvPr/>
        </p:nvSpPr>
        <p:spPr>
          <a:xfrm>
            <a:off x="1317523" y="1455175"/>
            <a:ext cx="100977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317522" y="1455175"/>
            <a:ext cx="1033400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Farmers often face difficulty in identifying plant diseases accurately and on time.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methods 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slow and need more personal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experience or expert help, which 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may be costly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sometimes inaccurate.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the diagnosis is wrong or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delays in treatment can lead to poor crop quality, reduced yield, or even total crop failure.</a:t>
            </a:r>
          </a:p>
          <a:p>
            <a:pPr algn="just"/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2" name="Picture 4" descr="Tomato Leaf Disease Classification via Compact Convolutional Neural  Networks with Transfer Learning and Feature Selec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523" y="4353558"/>
            <a:ext cx="10334007" cy="2309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899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>
            <a:off x="3747851" y="544945"/>
            <a:ext cx="435864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sz="4800" b="0" i="0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9525001" y="6381750"/>
            <a:ext cx="688975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A788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8898C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400" b="0" i="0" u="none" strike="noStrike" cap="none">
              <a:solidFill>
                <a:srgbClr val="8898C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076960" y="1488103"/>
            <a:ext cx="10688320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 a smart and user-friendly system that helps identify plant diseases using leaf images</a:t>
            </a: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 deep learning techniques, specifically Convolutional Neural Networks (CNN), for accurate disease detection</a:t>
            </a: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the solution easily accessible through mobile phones or computers for use in rural and remote areas</a:t>
            </a: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 </a:t>
            </a: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manual diagnosis or expert intervention, saving time and cost</a:t>
            </a: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 crop yield and quality by promoting timely and effective disease treatment</a:t>
            </a:r>
            <a:r>
              <a:rPr lang="en-US" alt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17562" y="365761"/>
            <a:ext cx="396443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  <a:endParaRPr lang="en-IN" sz="4000" dirty="0">
              <a:solidFill>
                <a:srgbClr val="C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53491" y="2084647"/>
            <a:ext cx="837184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Apps like </a:t>
            </a:r>
            <a:r>
              <a:rPr lang="en-US" sz="2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Plantix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Leaf Doctor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often misclassify diseases under poor lighting or unclear images.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Tools like </a:t>
            </a:r>
            <a:r>
              <a:rPr lang="en-US" sz="2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Agrios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Crop Doctor </a:t>
            </a:r>
            <a:r>
              <a:rPr lang="en-US" sz="2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may not support regional crops or less common diseases.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082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/>
          <p:nvPr/>
        </p:nvSpPr>
        <p:spPr>
          <a:xfrm>
            <a:off x="2805953" y="228601"/>
            <a:ext cx="7023847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Details</a:t>
            </a:r>
            <a:endParaRPr sz="4800" b="0" i="0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74133" y="1440054"/>
            <a:ext cx="3463637" cy="2893100"/>
            <a:chOff x="3851562" y="1671782"/>
            <a:chExt cx="3463637" cy="2893100"/>
          </a:xfrm>
        </p:grpSpPr>
        <p:sp>
          <p:nvSpPr>
            <p:cNvPr id="3" name="Rounded Rectangle 2"/>
            <p:cNvSpPr/>
            <p:nvPr/>
          </p:nvSpPr>
          <p:spPr>
            <a:xfrm>
              <a:off x="5181600" y="1671782"/>
              <a:ext cx="803564" cy="2955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ounded Rectangle 3"/>
            <p:cNvSpPr/>
            <p:nvPr/>
          </p:nvSpPr>
          <p:spPr>
            <a:xfrm>
              <a:off x="4673600" y="2105891"/>
              <a:ext cx="1681018" cy="28632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4581236" y="2559516"/>
              <a:ext cx="2004291" cy="28632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581236" y="3398982"/>
              <a:ext cx="1921164" cy="28632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4105563" y="2966974"/>
              <a:ext cx="2955636" cy="31297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3851562" y="3868481"/>
              <a:ext cx="3463637" cy="23405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5181600" y="4276436"/>
              <a:ext cx="609600" cy="28844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2" name="Rectangle 1"/>
          <p:cNvSpPr/>
          <p:nvPr/>
        </p:nvSpPr>
        <p:spPr>
          <a:xfrm>
            <a:off x="79867" y="1445185"/>
            <a:ext cx="5258207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 smtClean="0">
                <a:solidFill>
                  <a:schemeClr val="tx1"/>
                </a:solidFill>
              </a:rPr>
              <a:t>Start </a:t>
            </a:r>
            <a:endParaRPr lang="en-IN" dirty="0">
              <a:solidFill>
                <a:schemeClr val="tx1"/>
              </a:solidFill>
            </a:endParaRPr>
          </a:p>
          <a:p>
            <a:pPr algn="ctr"/>
            <a:r>
              <a:rPr lang="en-IN" dirty="0">
                <a:solidFill>
                  <a:schemeClr val="tx1"/>
                </a:solidFill>
              </a:rPr>
              <a:t>   ↓</a:t>
            </a:r>
          </a:p>
          <a:p>
            <a:pPr algn="ctr"/>
            <a:r>
              <a:rPr lang="en-IN" dirty="0" smtClean="0">
                <a:solidFill>
                  <a:schemeClr val="tx1"/>
                </a:solidFill>
              </a:rPr>
              <a:t>Upload Image </a:t>
            </a:r>
            <a:endParaRPr lang="en-IN" dirty="0">
              <a:solidFill>
                <a:schemeClr val="tx1"/>
              </a:solidFill>
            </a:endParaRPr>
          </a:p>
          <a:p>
            <a:pPr algn="ctr"/>
            <a:r>
              <a:rPr lang="en-IN" dirty="0">
                <a:solidFill>
                  <a:schemeClr val="tx1"/>
                </a:solidFill>
              </a:rPr>
              <a:t>   </a:t>
            </a:r>
            <a:r>
              <a:rPr lang="en-IN" dirty="0" smtClean="0">
                <a:solidFill>
                  <a:schemeClr val="tx1"/>
                </a:solidFill>
              </a:rPr>
              <a:t>↓</a:t>
            </a:r>
          </a:p>
          <a:p>
            <a:pPr algn="ctr"/>
            <a:r>
              <a:rPr lang="en-IN" dirty="0">
                <a:solidFill>
                  <a:schemeClr val="tx1"/>
                </a:solidFill>
              </a:rPr>
              <a:t>I</a:t>
            </a:r>
            <a:r>
              <a:rPr lang="en-IN" dirty="0" smtClean="0">
                <a:solidFill>
                  <a:schemeClr val="tx1"/>
                </a:solidFill>
              </a:rPr>
              <a:t>mage Preprocessing</a:t>
            </a:r>
          </a:p>
          <a:p>
            <a:pPr algn="ctr"/>
            <a:r>
              <a:rPr lang="en-IN" dirty="0" smtClean="0">
                <a:solidFill>
                  <a:schemeClr val="tx1"/>
                </a:solidFill>
              </a:rPr>
              <a:t>   </a:t>
            </a:r>
            <a:r>
              <a:rPr lang="en-IN" dirty="0">
                <a:solidFill>
                  <a:schemeClr val="tx1"/>
                </a:solidFill>
              </a:rPr>
              <a:t>↓</a:t>
            </a:r>
          </a:p>
          <a:p>
            <a:pPr algn="ctr"/>
            <a:r>
              <a:rPr lang="en-IN" dirty="0" smtClean="0">
                <a:solidFill>
                  <a:schemeClr val="tx1"/>
                </a:solidFill>
              </a:rPr>
              <a:t>[Disease </a:t>
            </a:r>
            <a:r>
              <a:rPr lang="en-IN" dirty="0">
                <a:solidFill>
                  <a:schemeClr val="tx1"/>
                </a:solidFill>
              </a:rPr>
              <a:t>Prediction (CNN Model</a:t>
            </a:r>
            <a:r>
              <a:rPr lang="en-IN" dirty="0" smtClean="0">
                <a:solidFill>
                  <a:schemeClr val="tx1"/>
                </a:solidFill>
              </a:rPr>
              <a:t>)]</a:t>
            </a:r>
            <a:endParaRPr lang="en-IN" dirty="0">
              <a:solidFill>
                <a:schemeClr val="tx1"/>
              </a:solidFill>
            </a:endParaRPr>
          </a:p>
          <a:p>
            <a:pPr algn="ctr"/>
            <a:r>
              <a:rPr lang="en-IN" dirty="0">
                <a:solidFill>
                  <a:schemeClr val="tx1"/>
                </a:solidFill>
              </a:rPr>
              <a:t>   ↓</a:t>
            </a:r>
          </a:p>
          <a:p>
            <a:pPr algn="ctr"/>
            <a:r>
              <a:rPr lang="en-IN" dirty="0" smtClean="0">
                <a:solidFill>
                  <a:schemeClr val="tx1"/>
                </a:solidFill>
              </a:rPr>
              <a:t>Result </a:t>
            </a:r>
            <a:endParaRPr lang="en-IN" dirty="0">
              <a:solidFill>
                <a:schemeClr val="tx1"/>
              </a:solidFill>
            </a:endParaRPr>
          </a:p>
          <a:p>
            <a:pPr algn="ctr"/>
            <a:r>
              <a:rPr lang="en-IN" dirty="0">
                <a:solidFill>
                  <a:schemeClr val="tx1"/>
                </a:solidFill>
              </a:rPr>
              <a:t>   ↓</a:t>
            </a:r>
          </a:p>
          <a:p>
            <a:pPr algn="ctr"/>
            <a:r>
              <a:rPr lang="en-IN" dirty="0" smtClean="0">
                <a:solidFill>
                  <a:schemeClr val="tx1"/>
                </a:solidFill>
              </a:rPr>
              <a:t> </a:t>
            </a:r>
            <a:r>
              <a:rPr lang="en-IN" dirty="0">
                <a:solidFill>
                  <a:schemeClr val="tx1"/>
                </a:solidFill>
              </a:rPr>
              <a:t>Disease </a:t>
            </a:r>
            <a:r>
              <a:rPr lang="en-IN" dirty="0" smtClean="0">
                <a:solidFill>
                  <a:schemeClr val="tx1"/>
                </a:solidFill>
              </a:rPr>
              <a:t>&amp; Suggested Treatment</a:t>
            </a:r>
            <a:endParaRPr lang="en-IN" dirty="0">
              <a:solidFill>
                <a:schemeClr val="tx1"/>
              </a:solidFill>
            </a:endParaRPr>
          </a:p>
          <a:p>
            <a:pPr algn="ctr"/>
            <a:r>
              <a:rPr lang="en-IN" dirty="0">
                <a:solidFill>
                  <a:schemeClr val="tx1"/>
                </a:solidFill>
              </a:rPr>
              <a:t>   ↓</a:t>
            </a:r>
          </a:p>
          <a:p>
            <a:pPr algn="ctr"/>
            <a:r>
              <a:rPr lang="en-IN" dirty="0" smtClean="0">
                <a:solidFill>
                  <a:schemeClr val="tx1"/>
                </a:solidFill>
              </a:rPr>
              <a:t>[End]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95481" y="888134"/>
            <a:ext cx="141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FLOWCHART</a:t>
            </a:r>
            <a:endParaRPr lang="en-IN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Straight Arrow Connector 27"/>
          <p:cNvCxnSpPr>
            <a:stCxn id="16" idx="2"/>
            <a:endCxn id="18" idx="0"/>
          </p:cNvCxnSpPr>
          <p:nvPr/>
        </p:nvCxnSpPr>
        <p:spPr>
          <a:xfrm flipH="1">
            <a:off x="3013771" y="4418181"/>
            <a:ext cx="2413407" cy="901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/>
          <p:cNvGrpSpPr/>
          <p:nvPr/>
        </p:nvGrpSpPr>
        <p:grpSpPr>
          <a:xfrm>
            <a:off x="2175058" y="5161652"/>
            <a:ext cx="9681662" cy="1269629"/>
            <a:chOff x="2175058" y="5161652"/>
            <a:chExt cx="9681662" cy="1269629"/>
          </a:xfrm>
        </p:grpSpPr>
        <p:sp>
          <p:nvSpPr>
            <p:cNvPr id="18" name="Rectangle 17"/>
            <p:cNvSpPr/>
            <p:nvPr/>
          </p:nvSpPr>
          <p:spPr>
            <a:xfrm>
              <a:off x="2175058" y="5319183"/>
              <a:ext cx="1677425" cy="101100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dirty="0" smtClean="0"/>
                <a:t>Feature Extraction</a:t>
              </a:r>
              <a:endParaRPr lang="en-IN" dirty="0"/>
            </a:p>
          </p:txBody>
        </p:sp>
        <p:sp>
          <p:nvSpPr>
            <p:cNvPr id="19" name="Flowchart: Decision 18"/>
            <p:cNvSpPr/>
            <p:nvPr/>
          </p:nvSpPr>
          <p:spPr>
            <a:xfrm>
              <a:off x="4196080" y="5161652"/>
              <a:ext cx="2627147" cy="1269629"/>
            </a:xfrm>
            <a:prstGeom prst="flowChartDecision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 smtClean="0"/>
                <a:t>Classification</a:t>
              </a:r>
              <a:endParaRPr lang="en-IN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0078720" y="5319183"/>
              <a:ext cx="1778000" cy="705697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 smtClean="0"/>
                <a:t>Defect Region Classified</a:t>
              </a:r>
              <a:endParaRPr lang="en-IN" dirty="0"/>
            </a:p>
          </p:txBody>
        </p:sp>
        <p:cxnSp>
          <p:nvCxnSpPr>
            <p:cNvPr id="30" name="Straight Arrow Connector 29"/>
            <p:cNvCxnSpPr>
              <a:stCxn id="18" idx="3"/>
              <a:endCxn id="19" idx="1"/>
            </p:cNvCxnSpPr>
            <p:nvPr/>
          </p:nvCxnSpPr>
          <p:spPr>
            <a:xfrm flipV="1">
              <a:off x="3852483" y="5796467"/>
              <a:ext cx="343597" cy="282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4798915" y="1771151"/>
            <a:ext cx="5279805" cy="4782049"/>
            <a:chOff x="4798915" y="1771151"/>
            <a:chExt cx="5279805" cy="4782049"/>
          </a:xfrm>
        </p:grpSpPr>
        <p:sp>
          <p:nvSpPr>
            <p:cNvPr id="14" name="Rounded Rectangle 13"/>
            <p:cNvSpPr/>
            <p:nvPr/>
          </p:nvSpPr>
          <p:spPr>
            <a:xfrm>
              <a:off x="4798915" y="1771151"/>
              <a:ext cx="1787426" cy="964095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 smtClean="0"/>
                <a:t>Input Image</a:t>
              </a:r>
              <a:endParaRPr lang="en-IN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6929120" y="1771151"/>
              <a:ext cx="1498600" cy="978971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 smtClean="0"/>
                <a:t>Database Image</a:t>
              </a:r>
              <a:endParaRPr lang="en-IN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841317" y="3699846"/>
              <a:ext cx="1171721" cy="718335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dirty="0" smtClean="0"/>
                <a:t>Pre Processing</a:t>
              </a:r>
              <a:endParaRPr lang="en-IN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040880" y="3707494"/>
              <a:ext cx="1300480" cy="710687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IN" dirty="0" smtClean="0"/>
                <a:t>Training Images</a:t>
              </a:r>
              <a:endParaRPr lang="en-IN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894320" y="4836761"/>
              <a:ext cx="1493520" cy="54602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 smtClean="0"/>
                <a:t>Normal</a:t>
              </a:r>
              <a:endParaRPr lang="en-IN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914640" y="5824686"/>
              <a:ext cx="1483360" cy="728514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 smtClean="0"/>
                <a:t>Abnormal</a:t>
              </a:r>
              <a:endParaRPr lang="en-IN" dirty="0"/>
            </a:p>
          </p:txBody>
        </p:sp>
        <p:cxnSp>
          <p:nvCxnSpPr>
            <p:cNvPr id="24" name="Straight Arrow Connector 23"/>
            <p:cNvCxnSpPr>
              <a:stCxn id="14" idx="2"/>
              <a:endCxn id="16" idx="0"/>
            </p:cNvCxnSpPr>
            <p:nvPr/>
          </p:nvCxnSpPr>
          <p:spPr>
            <a:xfrm flipH="1">
              <a:off x="5427178" y="2735246"/>
              <a:ext cx="265450" cy="9646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5" idx="2"/>
              <a:endCxn id="17" idx="0"/>
            </p:cNvCxnSpPr>
            <p:nvPr/>
          </p:nvCxnSpPr>
          <p:spPr>
            <a:xfrm>
              <a:off x="7678420" y="2750122"/>
              <a:ext cx="12700" cy="9573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Left Brace 31"/>
            <p:cNvSpPr/>
            <p:nvPr/>
          </p:nvSpPr>
          <p:spPr>
            <a:xfrm>
              <a:off x="6823227" y="5161652"/>
              <a:ext cx="1071093" cy="127941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36" name="Straight Arrow Connector 35"/>
            <p:cNvCxnSpPr>
              <a:stCxn id="21" idx="3"/>
              <a:endCxn id="22" idx="1"/>
            </p:cNvCxnSpPr>
            <p:nvPr/>
          </p:nvCxnSpPr>
          <p:spPr>
            <a:xfrm flipV="1">
              <a:off x="9398000" y="5672032"/>
              <a:ext cx="680720" cy="5169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99667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36542" y="477520"/>
            <a:ext cx="55128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buSzPts val="4000"/>
            </a:pPr>
            <a:r>
              <a:rPr lang="en-US" sz="4000" b="1" dirty="0" smtClean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Implementation Details</a:t>
            </a:r>
            <a:endParaRPr lang="en-US" sz="4000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74" name="Picture 2" descr="Smart Detection of Tomato Leaf Diseases Using Transfer Learning-Based Convolutional  Neural Net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356" y="1482436"/>
            <a:ext cx="10369821" cy="4567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679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/>
          <p:nvPr/>
        </p:nvSpPr>
        <p:spPr>
          <a:xfrm>
            <a:off x="2805953" y="228601"/>
            <a:ext cx="7829222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 Tools used</a:t>
            </a:r>
            <a:endParaRPr sz="4800" b="0" i="0" u="none" strike="noStrike" cap="none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4" name="Google Shape;114;p5"/>
          <p:cNvSpPr txBox="1"/>
          <p:nvPr/>
        </p:nvSpPr>
        <p:spPr>
          <a:xfrm>
            <a:off x="9525001" y="6381750"/>
            <a:ext cx="688975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A788"/>
              </a:buClr>
              <a:buSzPts val="1400"/>
              <a:buFont typeface="Noto Sans Symbols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8898C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 sz="1400" b="0" i="0" u="none" strike="noStrike" cap="none">
              <a:solidFill>
                <a:srgbClr val="8898C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5"/>
          <p:cNvSpPr txBox="1"/>
          <p:nvPr/>
        </p:nvSpPr>
        <p:spPr>
          <a:xfrm>
            <a:off x="5791200" y="6381750"/>
            <a:ext cx="2057400" cy="32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8DA9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5"/>
          <p:cNvSpPr txBox="1"/>
          <p:nvPr/>
        </p:nvSpPr>
        <p:spPr>
          <a:xfrm>
            <a:off x="2233225" y="1397715"/>
            <a:ext cx="7291776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</a:pPr>
            <a:endParaRPr lang="en-US"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ingdings" panose="05000000000000000000" pitchFamily="2" charset="2"/>
              <a:buChar char="q"/>
            </a:pP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203315"/>
              </p:ext>
            </p:extLst>
          </p:nvPr>
        </p:nvGraphicFramePr>
        <p:xfrm>
          <a:off x="1812545" y="1717964"/>
          <a:ext cx="8822630" cy="3610078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4411315"/>
                <a:gridCol w="4411315"/>
              </a:tblGrid>
              <a:tr h="455149">
                <a:tc>
                  <a:txBody>
                    <a:bodyPr/>
                    <a:lstStyle/>
                    <a:p>
                      <a:r>
                        <a:rPr lang="en-IN" dirty="0"/>
                        <a:t>Tool / Library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Purpose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</a:tr>
              <a:tr h="455149">
                <a:tc>
                  <a:txBody>
                    <a:bodyPr/>
                    <a:lstStyle/>
                    <a:p>
                      <a:r>
                        <a:rPr lang="en-IN"/>
                        <a:t>Python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Main programming language</a:t>
                      </a:r>
                    </a:p>
                  </a:txBody>
                  <a:tcPr anchor="ctr"/>
                </a:tc>
              </a:tr>
              <a:tr h="596494">
                <a:tc>
                  <a:txBody>
                    <a:bodyPr/>
                    <a:lstStyle/>
                    <a:p>
                      <a:r>
                        <a:rPr lang="en-IN" dirty="0" err="1"/>
                        <a:t>TensorFlow</a:t>
                      </a:r>
                      <a:r>
                        <a:rPr lang="en-IN" dirty="0"/>
                        <a:t> / </a:t>
                      </a:r>
                      <a:r>
                        <a:rPr lang="en-IN" dirty="0" err="1"/>
                        <a:t>Keras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 build and train the Convolutional Neural Network (CNN)</a:t>
                      </a:r>
                    </a:p>
                  </a:txBody>
                  <a:tcPr anchor="ctr"/>
                </a:tc>
              </a:tr>
              <a:tr h="596494">
                <a:tc>
                  <a:txBody>
                    <a:bodyPr/>
                    <a:lstStyle/>
                    <a:p>
                      <a:r>
                        <a:rPr lang="en-IN" dirty="0" err="1"/>
                        <a:t>Streamlit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To build the web-based user interface (web app)</a:t>
                      </a:r>
                    </a:p>
                  </a:txBody>
                  <a:tcPr anchor="ctr"/>
                </a:tc>
              </a:tr>
              <a:tr h="455149">
                <a:tc>
                  <a:txBody>
                    <a:bodyPr/>
                    <a:lstStyle/>
                    <a:p>
                      <a:r>
                        <a:rPr lang="en-IN" dirty="0" err="1"/>
                        <a:t>NumPy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For numerical operations</a:t>
                      </a:r>
                    </a:p>
                  </a:txBody>
                  <a:tcPr anchor="ctr"/>
                </a:tc>
              </a:tr>
              <a:tr h="455149">
                <a:tc>
                  <a:txBody>
                    <a:bodyPr/>
                    <a:lstStyle/>
                    <a:p>
                      <a:r>
                        <a:rPr lang="en-IN" dirty="0"/>
                        <a:t>PIL (Pillow)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For image loading and processing</a:t>
                      </a:r>
                    </a:p>
                  </a:txBody>
                  <a:tcPr anchor="ctr"/>
                </a:tc>
              </a:tr>
              <a:tr h="596494">
                <a:tc>
                  <a:txBody>
                    <a:bodyPr/>
                    <a:lstStyle/>
                    <a:p>
                      <a:r>
                        <a:rPr lang="en-IN" dirty="0" err="1"/>
                        <a:t>ImageDataGenerator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 image preprocessing and augmentation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6518" y="0"/>
            <a:ext cx="10363200" cy="1362456"/>
          </a:xfrm>
        </p:spPr>
        <p:txBody>
          <a:bodyPr/>
          <a:lstStyle/>
          <a:p>
            <a:pPr algn="ctr"/>
            <a:r>
              <a:rPr lang="en-US" sz="4000" dirty="0" smtClean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Feasibility</a:t>
            </a:r>
            <a:r>
              <a:rPr lang="en-US" sz="4000" b="0" dirty="0" smtClean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-US" sz="4000" b="0" dirty="0" smtClean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lang="en-IN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4291" y="1727200"/>
            <a:ext cx="9232300" cy="353752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Low-Cost Development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Open-source tools reduce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Minimal—model retraining with new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Simple UI for farmers (in local languages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Fast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Diagnosis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Instant feedback from uploaded images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218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549DBB-D29C-4B85-2DBB-6C9BDD9F7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24466"/>
            <a:ext cx="11074400" cy="776748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    MODULES</a:t>
            </a:r>
            <a:endParaRPr lang="en-IN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D7D6613-0C32-95AA-7DAB-AA4B2DA5F702}"/>
              </a:ext>
            </a:extLst>
          </p:cNvPr>
          <p:cNvSpPr txBox="1"/>
          <p:nvPr/>
        </p:nvSpPr>
        <p:spPr>
          <a:xfrm>
            <a:off x="1297860" y="1624470"/>
            <a:ext cx="11143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xmlns="" id="{E8BCA3A2-C92A-84C3-3D2C-0731C7F5B6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07722"/>
            <a:ext cx="242374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708" y="1506392"/>
            <a:ext cx="9513455" cy="478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96473"/>
      </p:ext>
    </p:extLst>
  </p:cSld>
  <p:clrMapOvr>
    <a:masterClrMapping/>
  </p:clrMapOvr>
</p:sld>
</file>

<file path=ppt/theme/theme1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360</Words>
  <Application>Microsoft Office PowerPoint</Application>
  <PresentationFormat>Widescreen</PresentationFormat>
  <Paragraphs>90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Noto Sans Symbols</vt:lpstr>
      <vt:lpstr>Times New Roman</vt:lpstr>
      <vt:lpstr>Times New Roman Bold</vt:lpstr>
      <vt:lpstr>Wingdings</vt:lpstr>
      <vt:lpstr>Flow</vt:lpstr>
      <vt:lpstr>AgroGuard: Plant Disease Prediction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Feasibility </vt:lpstr>
      <vt:lpstr>    MODULES</vt:lpstr>
      <vt:lpstr>Reference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AgroGuard: Plant Disease Prediction System</dc:title>
  <dc:creator>kavinkumar M</dc:creator>
  <cp:lastModifiedBy>LENOVO</cp:lastModifiedBy>
  <cp:revision>24</cp:revision>
  <dcterms:created xsi:type="dcterms:W3CDTF">2021-04-21T15:36:00Z</dcterms:created>
  <dcterms:modified xsi:type="dcterms:W3CDTF">2025-07-19T03:54:40Z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37A3327C92E44D8A8E230645E01DA062</vt:lpwstr>
  </property>
  <property fmtid="{D5CDD505-2E9C-101B-9397-08002B2CF9AE}" pid="3" name="KSOProductBuildVer">
    <vt:lpwstr>1033-11.2.0.11537</vt:lpwstr>
  </property>
</Properties>
</file>